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7" r:id="rId4"/>
    <p:sldId id="336" r:id="rId5"/>
    <p:sldId id="258" r:id="rId6"/>
    <p:sldId id="341" r:id="rId7"/>
    <p:sldId id="322" r:id="rId8"/>
    <p:sldId id="259" r:id="rId9"/>
    <p:sldId id="323" r:id="rId10"/>
    <p:sldId id="303" r:id="rId11"/>
    <p:sldId id="302" r:id="rId12"/>
    <p:sldId id="260" r:id="rId13"/>
    <p:sldId id="324" r:id="rId14"/>
    <p:sldId id="306" r:id="rId15"/>
    <p:sldId id="305" r:id="rId16"/>
    <p:sldId id="304" r:id="rId17"/>
    <p:sldId id="261" r:id="rId18"/>
    <p:sldId id="325" r:id="rId19"/>
    <p:sldId id="262" r:id="rId20"/>
    <p:sldId id="307" r:id="rId21"/>
    <p:sldId id="308" r:id="rId22"/>
    <p:sldId id="265" r:id="rId23"/>
    <p:sldId id="326" r:id="rId24"/>
    <p:sldId id="266" r:id="rId25"/>
    <p:sldId id="309" r:id="rId26"/>
    <p:sldId id="267" r:id="rId27"/>
    <p:sldId id="311" r:id="rId28"/>
    <p:sldId id="312" r:id="rId29"/>
    <p:sldId id="327" r:id="rId30"/>
    <p:sldId id="313" r:id="rId31"/>
    <p:sldId id="314" r:id="rId32"/>
    <p:sldId id="315" r:id="rId33"/>
    <p:sldId id="330" r:id="rId34"/>
    <p:sldId id="331" r:id="rId35"/>
    <p:sldId id="340" r:id="rId36"/>
    <p:sldId id="316" r:id="rId37"/>
    <p:sldId id="317" r:id="rId38"/>
    <p:sldId id="318" r:id="rId39"/>
    <p:sldId id="319" r:id="rId40"/>
    <p:sldId id="263" r:id="rId41"/>
    <p:sldId id="268" r:id="rId42"/>
    <p:sldId id="329" r:id="rId43"/>
    <p:sldId id="269" r:id="rId44"/>
    <p:sldId id="270" r:id="rId45"/>
    <p:sldId id="332" r:id="rId46"/>
    <p:sldId id="333" r:id="rId47"/>
    <p:sldId id="342" r:id="rId48"/>
    <p:sldId id="271" r:id="rId49"/>
    <p:sldId id="272" r:id="rId50"/>
    <p:sldId id="273" r:id="rId51"/>
    <p:sldId id="274" r:id="rId52"/>
    <p:sldId id="320" r:id="rId53"/>
    <p:sldId id="275" r:id="rId54"/>
    <p:sldId id="328" r:id="rId55"/>
    <p:sldId id="276" r:id="rId56"/>
    <p:sldId id="277" r:id="rId57"/>
    <p:sldId id="334" r:id="rId58"/>
    <p:sldId id="335" r:id="rId59"/>
    <p:sldId id="343" r:id="rId60"/>
    <p:sldId id="278" r:id="rId61"/>
    <p:sldId id="279" r:id="rId62"/>
    <p:sldId id="280" r:id="rId63"/>
    <p:sldId id="339" r:id="rId64"/>
    <p:sldId id="32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6F19-96B3-4F13-35FC-4C10EA15B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54475-7BA8-25EF-1CFC-6CD76573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33B1-CFEB-D001-3747-C35328F2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54BF-FEFC-F4F4-7D7B-7920E7FF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D913-BD93-93CE-A775-2003F45E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C78A-1446-3920-67C0-32803C7E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0D9E-F838-CDDF-A73E-301B576C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94C8-E136-DF00-DB32-89EDD460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BF00D-D0FC-834E-D935-77CA41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F43A-949B-DD39-6782-1C9DC5B7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7D68F-F8E6-E1B4-9A2E-6296A7524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167E-7F88-0DED-889D-64070DEA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B663-5F1A-C8B2-DAB0-6695A93D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037D-75E8-A82D-0717-D1D16F11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895C-947D-DEE2-731B-86239A3C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E314-D5C2-3D8B-66C5-8C04C8EE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D6D-0944-FD5C-61EE-88C56D0C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38C9-F2E3-E438-888A-79911E67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D91B-B219-07DC-D0F4-997D63E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8B21-6104-B689-B956-BFEBA0CB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BEA3-A996-90BC-61CF-A9E8C70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DE84B-6C6E-0F03-B7CA-AE7251441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07A1-2B55-F570-8543-AF3F1A18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EDF31-B49C-528A-C664-A4965876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76D-A87B-DA18-8479-B8301D6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1208-B198-1F22-B7DA-898B8513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00EE-A9D5-8996-3B8D-D5C2FD431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A0BA-F482-8A2F-69DA-93924ACC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56A1-FDF7-04A0-ED99-D5834334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5502C-B44E-3200-D036-AD1124B4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85DB-3C44-B39A-644C-3F6EAB7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CB78-B4D2-F23F-64BD-C802FC0B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A3BD-9AE3-6221-8F14-D02D3448B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E2D9-E913-3697-2AE1-5DA127417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C9B34-F075-3C3C-A7E8-D635F590E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D6DC1-8965-9603-46B6-9AD98D085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FDEA5-35A1-A318-5266-2834BAF3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9092-5D9A-9E11-005C-C6A1BE62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F392C-5BDE-B1D7-2EA9-B7A04755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6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F55C-4097-72FF-48B2-B56474D3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83B87-B7B5-54F9-A06C-271130C3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681D4-63E7-2F19-7B22-EBFB4BC8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7F270-B9A2-DE4C-B46D-F62DCDA0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D5D6D-2585-E7FC-FB39-DE3E61D7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E21F8-D01F-C069-E9A3-8E305BA6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1E19-44C5-A381-C1F6-8A7150F4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C389-B78C-B2CD-2C77-60FB75B9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F69-B172-3093-9B71-21E9EF81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A7C3-F528-1D0F-A50E-EA44F42D9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68BD8-8500-71ED-EA5A-CC6BE90C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146E5-BC7F-015F-BA30-09404FF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EF81-5823-6FEC-027F-0837843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397-66BF-38D3-5200-5C117040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C5F01-F6D3-C44A-367D-63103EE24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8A42-B9F7-32DA-F543-E07609EA2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26F43-E67A-6BB5-E035-3630FA18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D92E-BB12-D139-35FC-5C5AA677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3186E-8782-AB5D-90E2-4B86C777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E371A-ED9B-F859-8DFE-E88B2FA9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FF3AD-6AF8-0FEC-35CB-99ED597C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56C9-0DD8-62A7-8D4B-61CCC3AFE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8DA24-7C00-4CB3-BA06-557152E755C0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E712-AE42-63F8-BAB5-1739C5649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EA66-660E-1F2A-60C0-D4CA0AEB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1B2A8-BA6C-448F-B567-8D86E518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8B20A0-BB54-8C05-4883-84DD448D638B}"/>
              </a:ext>
            </a:extLst>
          </p:cNvPr>
          <p:cNvSpPr txBox="1"/>
          <p:nvPr/>
        </p:nvSpPr>
        <p:spPr>
          <a:xfrm>
            <a:off x="952500" y="582067"/>
            <a:ext cx="10287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&gt;&gt; IN THE NAME OF ALLAH, THE MOST GRACIOUS, THE MOST MERCIFUL &lt;&lt;</a:t>
            </a:r>
          </a:p>
          <a:p>
            <a:pPr algn="ctr"/>
            <a:r>
              <a:rPr lang="en-US" sz="4800" b="1" dirty="0">
                <a:solidFill>
                  <a:schemeClr val="accent5"/>
                </a:solidFill>
              </a:rPr>
              <a:t>COMPREHENSIVE NONLINEAR SEISMIC ASSESSMENT OF STEEL TRUSS BRIDGES: AN OPENSEES FRAMEWORK FOR STATIC PUSHOVER, CYCLIC DEGRADATION, STATIC TIME-HISTORY AND DYNAMIC TIME-HISTORY ANALYSIS        </a:t>
            </a:r>
            <a:r>
              <a:rPr lang="en-US" sz="1200" b="1" dirty="0">
                <a:solidFill>
                  <a:schemeClr val="accent3"/>
                </a:solidFill>
              </a:rPr>
              <a:t>THIS PROGRAM WRITTEN BY SALAR DELAVAR GHASHGHAEI (QASHQAI)</a:t>
            </a:r>
          </a:p>
        </p:txBody>
      </p:sp>
    </p:spTree>
    <p:extLst>
      <p:ext uri="{BB962C8B-B14F-4D97-AF65-F5344CB8AC3E}">
        <p14:creationId xmlns:p14="http://schemas.microsoft.com/office/powerpoint/2010/main" val="256153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117B-CD12-A128-A9F4-EBB15AF4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A3C176-4448-4E7C-05B6-7EF3F5D98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3619-7286-F4EC-EE51-7221FC92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A9AE0-54D8-DDD3-2CB5-62CDD961B7A7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PUSHOVER ANALYSIS</a:t>
            </a:r>
          </a:p>
        </p:txBody>
      </p:sp>
    </p:spTree>
    <p:extLst>
      <p:ext uri="{BB962C8B-B14F-4D97-AF65-F5344CB8AC3E}">
        <p14:creationId xmlns:p14="http://schemas.microsoft.com/office/powerpoint/2010/main" val="90624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4AFA-E393-622E-B50A-98121ABF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9C3FC-A805-A2FB-5091-D9978C9E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6"/>
            <a:ext cx="12192000" cy="65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57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CE365-FCCC-FF67-C4EE-3B976A78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7D7793-E6E7-250E-43C7-E17C15ED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8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598A-E1FD-6CB3-81ED-DEDA30E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06DC83-FDA8-321D-42B8-C8795035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234786"/>
            <a:ext cx="92651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FB88-23EF-2C70-41A4-3F7554EE6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1DDAE7-1EC1-A555-2E27-59AC713C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7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6642-CFC3-3863-C174-585452CC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E8190-0CAD-1F63-AA6A-3E9111BF0796}"/>
              </a:ext>
            </a:extLst>
          </p:cNvPr>
          <p:cNvSpPr txBox="1"/>
          <p:nvPr/>
        </p:nvSpPr>
        <p:spPr>
          <a:xfrm>
            <a:off x="1843087" y="2459504"/>
            <a:ext cx="894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CYCLIC DISPLACEMENT ANALYSIS</a:t>
            </a:r>
          </a:p>
        </p:txBody>
      </p:sp>
    </p:spTree>
    <p:extLst>
      <p:ext uri="{BB962C8B-B14F-4D97-AF65-F5344CB8AC3E}">
        <p14:creationId xmlns:p14="http://schemas.microsoft.com/office/powerpoint/2010/main" val="686636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545-5A10-9F1B-45A2-F44A2616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864D2E-1D95-239B-3853-A7A241DA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77"/>
            <a:ext cx="12192000" cy="65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3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B424-8A93-DAB4-EA03-8FA2907B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25DAC-DE3C-2C80-ACA4-DAFAF252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234786"/>
            <a:ext cx="95381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7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41867-57CD-0DD2-A0EF-FD1443BA6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B622F-2BBD-247D-AA9C-18DCB92F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234786"/>
            <a:ext cx="92651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D639C1-F900-9446-D116-575BD8D4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61" y="182880"/>
            <a:ext cx="9712177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9F5F-3F08-460B-95CE-E74CA5BD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0593B-FEB5-6FC0-BE77-82141D09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9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D3F20-B8F0-61CD-7105-05376A6A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8AE3F-60FB-913F-ADE8-ADED74306ACB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371798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5BD7-E78D-605C-1FC7-03F79B04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C192C2-4716-296C-F470-6BE6D96E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9EB2-C6F0-F914-10C6-15678372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953C6-887F-3541-F78D-4A2845A1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4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08B4-C346-204E-0B48-325AC4B7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41532-659A-1925-568A-481F44EE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F178-E24E-09B7-2171-2646FA40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B9682-D8A6-A9C1-5B5D-4CFEC052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47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D2EA-FEB9-0710-4780-FCF5CA47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010BD-8242-C3B6-447E-B557AC10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55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09FD-35F5-599A-B427-EC8AD877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7AE19-CDDA-1A77-970E-F2F26F7C4C2A}"/>
              </a:ext>
            </a:extLst>
          </p:cNvPr>
          <p:cNvSpPr txBox="1"/>
          <p:nvPr/>
        </p:nvSpPr>
        <p:spPr>
          <a:xfrm>
            <a:off x="452437" y="1536174"/>
            <a:ext cx="11287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DYNAMIC TIME-HISTORY WITH EXTERNALTIME-DEPENDENTLOADING ANALYSIS</a:t>
            </a:r>
          </a:p>
        </p:txBody>
      </p:sp>
    </p:spTree>
    <p:extLst>
      <p:ext uri="{BB962C8B-B14F-4D97-AF65-F5344CB8AC3E}">
        <p14:creationId xmlns:p14="http://schemas.microsoft.com/office/powerpoint/2010/main" val="2737988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E973F-8B3E-8A16-ACAA-110E58B1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0AB1B-71CC-512F-8F76-3CB31769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91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1CC92-E997-32E8-E0AA-FE03B2D2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6094B-FC21-6EA6-3912-6A3A48CC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936497"/>
            <a:ext cx="787440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7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186E-0034-313C-7216-45884488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uscaloosa Railroad Bridge">
            <a:extLst>
              <a:ext uri="{FF2B5EF4-FFF2-40B4-BE49-F238E27FC236}">
                <a16:creationId xmlns:a16="http://schemas.microsoft.com/office/drawing/2014/main" id="{DABCC294-D2CC-C5F1-F6E0-C35216D94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652" y="164886"/>
            <a:ext cx="9784696" cy="65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971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3723-ED21-A546-332D-5526EF29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241D-ABC6-1BE4-C3A9-9166CBD5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38" y="234786"/>
            <a:ext cx="92143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7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82A1-DB42-FD79-C9BD-8DAEB0B6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C2901-BD1A-FD15-2952-875365E54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0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C96F-B711-87A9-6F5E-8E468382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62BA9-9378-BD7E-9B3E-7E883E38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71" y="0"/>
            <a:ext cx="515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9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6AB4-1EF3-AF97-DE08-B9054916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04BBC-32C9-8A21-198C-73EC11A43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97" y="0"/>
            <a:ext cx="5203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3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D85D-ACDE-BD19-76BA-33C4B4CC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B0D897-1A86-C7F5-F702-521C006E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06" y="0"/>
            <a:ext cx="5133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8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152AA-670A-A47C-7ABC-69DB5F66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926D7-36FE-F910-AA8F-FE04187E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870" y="0"/>
            <a:ext cx="5670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25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58FBB-9C91-A446-D06B-EB26E899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5491C-A129-EBD4-3ECC-D9697909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4" y="244311"/>
            <a:ext cx="9563591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0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92D3-BDA7-B112-D452-BB88F03F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6B4AD-A02D-552C-C01D-869C57AA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0" y="244311"/>
            <a:ext cx="9519139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21C8-AAD5-C741-387B-56427E5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551AAC-EEAB-F96E-5ED7-4168718B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E615-CBBB-BDD8-E9B3-C55DFB6C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F684F-6CB7-AED5-9CDE-2307AC5F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2E9C7-AB01-3907-E363-3E8A85ACA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9AD82-A251-FABD-5637-6E289277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69" y="228600"/>
            <a:ext cx="865786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9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D0C3-33BC-8AC0-7546-EC996A27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8780A-4FC2-F497-BE34-B2C16E7CF8E0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FREE-VIBRATION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25243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80FA-5CC6-10B0-6A40-DC8DB514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30BDB3-A2D4-C151-102D-DCAB2D95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44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1CAC-4795-E846-F7DF-A53A4F37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0A28B-66BB-4B28-DCEA-8F6B13CF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2" y="234786"/>
            <a:ext cx="94556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96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A79D-7B6D-8641-127E-91A35B4F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333D7-D809-704C-9BCE-E3E94538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2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2584-B6F1-E4AA-2324-111A7CEC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F5E48-CFF4-6209-0482-9DC2035E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322" y="0"/>
            <a:ext cx="4589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4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D1BEF-3325-33A6-3892-CF99FA7D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7916B1-495C-68AF-CEDF-663E7B7E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97" y="0"/>
            <a:ext cx="5203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7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0380E-CAE8-1CF1-4C2F-213CEC8A1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B801F6-1ACC-36FD-599E-27ACDD5E5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183" y="0"/>
            <a:ext cx="5247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05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12367-787D-CC3C-D95E-BF497DA1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66B82E-98FF-5FA4-74DD-B49A46AE5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41" y="0"/>
            <a:ext cx="5069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11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9D1D-A3EC-2938-502A-DC646EEB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AF9BD-97E4-D97F-739B-02AB059F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244311"/>
            <a:ext cx="904921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7B60-E10D-E4DE-617A-11E247A71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4F5EC1-6EF5-1497-BA7A-C30BEFC2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244311"/>
            <a:ext cx="904921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4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759B-40F4-A8DE-D64C-E72E1EEE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CE6327-20BB-284C-4DD4-29CDD2B6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942" y="182880"/>
            <a:ext cx="4958074" cy="6492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1E8802-FF86-CF5B-9431-C41092A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4" y="0"/>
            <a:ext cx="7463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1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7920-A997-0EF3-B994-2238D571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73286-3245-E6F1-7A80-BCB1136E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3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3421-63C1-6532-6914-A005C0DB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9AF9D1-748F-9045-B3CE-EBE097C2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7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6411-5370-8D0E-D82B-643AFEAC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FD87F-FA27-4F3D-9880-2DB81CE0CF95}"/>
              </a:ext>
            </a:extLst>
          </p:cNvPr>
          <p:cNvSpPr txBox="1"/>
          <p:nvPr/>
        </p:nvSpPr>
        <p:spPr>
          <a:xfrm>
            <a:off x="885826" y="2902506"/>
            <a:ext cx="1000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SEISMIC ANALYSIS</a:t>
            </a:r>
          </a:p>
        </p:txBody>
      </p:sp>
    </p:spTree>
    <p:extLst>
      <p:ext uri="{BB962C8B-B14F-4D97-AF65-F5344CB8AC3E}">
        <p14:creationId xmlns:p14="http://schemas.microsoft.com/office/powerpoint/2010/main" val="1814986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DBA9-C54B-300B-2CD4-0907A367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21EA9-7D63-B0CD-6AF1-46A6B5C3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12"/>
            <a:ext cx="12192000" cy="65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5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FA42C-A453-6104-5A0F-C920D007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6A390-FAF5-3724-A067-F3597100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5" y="234786"/>
            <a:ext cx="953819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4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BDFB-049D-3FA7-32D9-44B5AB004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223071-9D1F-0567-F62A-0D216FDC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3" y="0"/>
            <a:ext cx="8587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76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BAB1-6E46-ACDE-FA5F-37B22EC1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5C31C-6217-7907-877C-6C8D5F47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643" y="0"/>
            <a:ext cx="4756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83218-27CC-B807-95A3-EE38736E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7A41CD-B4B0-ABAD-DC35-46EF15E5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97" y="0"/>
            <a:ext cx="5203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9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401FB-1D70-4FCD-A0D0-0A69453C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8A68A-7882-C1BF-331F-A13310A0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57" y="0"/>
            <a:ext cx="5199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9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BA27-A0CD-E17C-4F00-EA1ABB04F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098D04-8555-1E9F-80BC-C45A6210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59" y="0"/>
            <a:ext cx="4730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8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750B7-DE4F-8727-4A5A-8D2F49288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42861-C0C9-A6B5-0633-F893D331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95" y="1900428"/>
            <a:ext cx="9723809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4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7807-1698-909C-7453-FC19B883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57ED1-AB85-8A59-4BC5-0FF0B335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244311"/>
            <a:ext cx="904921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0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88F2-F10A-DD8C-0424-DDFF46AE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A02E3-CB75-8EE3-16EC-70C8D7DE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244311"/>
            <a:ext cx="904921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5E49-0A4F-BF35-F96E-B40EDEF0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5E81B-CC9B-A122-D815-AC8B0235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234786"/>
            <a:ext cx="9188922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7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4BB2-C2A5-628F-2E99-C7426E389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C3DBA-F142-3B60-DB38-5ADE6306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2" y="234786"/>
            <a:ext cx="9430235" cy="6388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4C8AC-3101-82FD-D99F-F50A12417749}"/>
              </a:ext>
            </a:extLst>
          </p:cNvPr>
          <p:cNvSpPr txBox="1"/>
          <p:nvPr/>
        </p:nvSpPr>
        <p:spPr>
          <a:xfrm>
            <a:off x="3386623" y="1266343"/>
            <a:ext cx="60436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=   Analysis curve fitted =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</a:rPr>
              <a:t>Disp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       Base Shear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----------------------------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[[0.00000000e+00 0.00000000e+00]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[1.39977481e+02 7.80605664e+05]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[5.00000000e+02 8.28585660e+05]]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+==========================+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Elastic Stiffness :     5576.65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Plastic Stiffness :     1657.17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Tangent Stiffness :     133.27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Ductility Ratio :       3.57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Structure Over Strength Factor:   1.06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+----------------------------------------------------+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Over Strength Coefficient (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Ω0):      1.0615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Displacement Ductility Ratio (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μ):    3.5720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Ductility Coefficient (R</a:t>
            </a:r>
            <a:r>
              <a:rPr lang="el-GR" sz="1600" b="1" dirty="0">
                <a:solidFill>
                  <a:schemeClr val="accent6">
                    <a:lumMod val="50000"/>
                  </a:schemeClr>
                </a:solidFill>
              </a:rPr>
              <a:t>μ):          3.5720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Structural Behavior Coefficient (R): 3.7916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Structural Ductility Damage Index in Y Direction: -35.4651 (%)</a:t>
            </a:r>
          </a:p>
        </p:txBody>
      </p:sp>
    </p:spTree>
    <p:extLst>
      <p:ext uri="{BB962C8B-B14F-4D97-AF65-F5344CB8AC3E}">
        <p14:creationId xmlns:p14="http://schemas.microsoft.com/office/powerpoint/2010/main" val="1208927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045D-230D-9245-CFCE-9F2977DC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5480C-3DA3-5D6F-7D3C-AC9E2AAB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62" y="0"/>
            <a:ext cx="852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9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EEF4-8787-065C-13DE-5F327E10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38B1F-1003-5433-CCE6-218739C6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3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8AF4-F71D-1920-08A4-7FFFAC02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2B964-3094-74F1-711C-527BD9CB5E8E}"/>
              </a:ext>
            </a:extLst>
          </p:cNvPr>
          <p:cNvSpPr txBox="1"/>
          <p:nvPr/>
        </p:nvSpPr>
        <p:spPr>
          <a:xfrm>
            <a:off x="1943100" y="2902506"/>
            <a:ext cx="894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06832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0C22-AA40-AB9A-9761-537B2162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BDF2EC-DD81-96F5-56A8-14E4C86C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9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181</Words>
  <Application>Microsoft Office PowerPoint</Application>
  <PresentationFormat>Widescreen</PresentationFormat>
  <Paragraphs>29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93</cp:revision>
  <cp:lastPrinted>2026-02-13T08:23:57Z</cp:lastPrinted>
  <dcterms:created xsi:type="dcterms:W3CDTF">2025-06-03T10:37:48Z</dcterms:created>
  <dcterms:modified xsi:type="dcterms:W3CDTF">2026-02-21T21:13:10Z</dcterms:modified>
</cp:coreProperties>
</file>